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303" r:id="rId2"/>
    <p:sldId id="304" r:id="rId3"/>
    <p:sldId id="301" r:id="rId4"/>
    <p:sldId id="566" r:id="rId5"/>
    <p:sldId id="567" r:id="rId6"/>
    <p:sldId id="569" r:id="rId7"/>
    <p:sldId id="570" r:id="rId8"/>
    <p:sldId id="571" r:id="rId9"/>
    <p:sldId id="565" r:id="rId10"/>
    <p:sldId id="568" r:id="rId11"/>
    <p:sldId id="572" r:id="rId12"/>
    <p:sldId id="573" r:id="rId13"/>
    <p:sldId id="551" r:id="rId14"/>
    <p:sldId id="576" r:id="rId15"/>
    <p:sldId id="577" r:id="rId16"/>
    <p:sldId id="578" r:id="rId17"/>
    <p:sldId id="579" r:id="rId18"/>
    <p:sldId id="580" r:id="rId19"/>
    <p:sldId id="574" r:id="rId20"/>
    <p:sldId id="564" r:id="rId21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FF2F92"/>
    <a:srgbClr val="AB7942"/>
    <a:srgbClr val="FFD579"/>
    <a:srgbClr val="7A81FF"/>
    <a:srgbClr val="D883FF"/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74"/>
    <p:restoredTop sz="75328"/>
  </p:normalViewPr>
  <p:slideViewPr>
    <p:cSldViewPr snapToGrid="0" snapToObjects="1">
      <p:cViewPr>
        <p:scale>
          <a:sx n="112" d="100"/>
          <a:sy n="112" d="100"/>
        </p:scale>
        <p:origin x="416" y="112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790-147C-7748-A8A1-65FAC8A20F72}" type="datetimeFigureOut">
              <a:rPr lang="en-US" smtClean="0"/>
              <a:t>8/22/20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7C3C-3B4A-A94C-9469-5678414F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9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77B6-7185-9642-B594-FCD5D893C7A0}" type="datetimeFigureOut">
              <a:rPr lang="en-US" smtClean="0"/>
              <a:t>8/22/20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3586-FEB5-7C43-8F44-7EFAE4EEC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vents.linuxfoundation.org/r-medicine/attend/code-of-conduct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BEC1-91A9-F040-80A2-A1EC33E8D6DB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918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for help here! Briefly describe the problem you have, and your TA will try to help you resolve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400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127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282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want to provide a welcoming and supportive environment for all people, regardless of background or identity.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 No harassment: includes abusive, offensive or degrading language, unwelcome sexual advances, in writing or voice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**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full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CoC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see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https://events.linuxfoundation.org/r-medicine/attend/code-of-conduct/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r>
              <a:rPr lang="en-US" dirty="0"/>
              <a:t>** Also, to respect the privacy of participants, we don’t allow screenshots, recordings, or photographs. 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we find that you violate the code of conduct you may be removed from the course.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380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TAs will start by introducing themselves, and then “pass the baton” to the next person, who will then also “pass the baton” to the next person, and so on.</a:t>
            </a:r>
          </a:p>
          <a:p>
            <a:endParaRPr lang="en-US" dirty="0"/>
          </a:p>
          <a:p>
            <a:r>
              <a:rPr lang="en-US" dirty="0"/>
              <a:t>For this exercise, we encourage you to turn on your microphone and camera, if you’re comfortable.</a:t>
            </a:r>
          </a:p>
          <a:p>
            <a:endParaRPr lang="en-US" dirty="0"/>
          </a:p>
          <a:p>
            <a:r>
              <a:rPr lang="en-US" dirty="0"/>
              <a:t>At the 10 min mark, we’ll bring everyone back into the main session.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8064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53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Chair of R/Medicine 2020 Organizing Committee and am leading this workshop. I am an Assistant Professor of Pathology and Laboratory Medicine at the Children’s Hospital of Philadelphia.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096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I’ve been coding in R for 10+</a:t>
            </a:r>
            <a:r>
              <a:rPr lang="en-US" baseline="0" dirty="0"/>
              <a:t> years, and I’m an RStudio Certified trainer. I have taught R to physicians and other healthcare workers at the Harvard Massachusetts General Hospital, at the University of Pennsylvania, and at various conferences, both online and offline.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278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am joined today by two co-instructors. Joe Rudolf is an Assistant Professor of Pathology at the University of Utah.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20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</a:t>
            </a:r>
            <a:r>
              <a:rPr lang="en-US" dirty="0" err="1"/>
              <a:t>Amrom</a:t>
            </a:r>
            <a:r>
              <a:rPr lang="en-US" dirty="0"/>
              <a:t> Obstfeld. </a:t>
            </a:r>
            <a:r>
              <a:rPr lang="en-US" dirty="0" err="1"/>
              <a:t>Amrom</a:t>
            </a:r>
            <a:r>
              <a:rPr lang="en-US" dirty="0"/>
              <a:t> is an Assistant Professor of Pathology and Laboratory Medicine at the Children’s Hospital of Philadelphia.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780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We’re fortunate to have a large number of TAs to help with the course.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520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11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288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686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8/22/20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8/22/20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8/22/20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no_timer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8/22/20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2228264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8/22/20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8/22/20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8/22/20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8/22/20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8/22/20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8/22/20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8/22/20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7"/>
            <a:ext cx="9720072" cy="75187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8/22/20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1498152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286304"/>
            <a:ext cx="4754880" cy="3986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1498152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286304"/>
            <a:ext cx="4754880" cy="3986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8/22/20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8/22/20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8/22/20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8/22/20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79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1656272"/>
            <a:ext cx="9720073" cy="4653088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8/22/20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6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68" r:id="rId13"/>
    <p:sldLayoutId id="2147483669" r:id="rId14"/>
    <p:sldLayoutId id="2147483670" r:id="rId15"/>
    <p:sldLayoutId id="2147483671" r:id="rId16"/>
    <p:sldLayoutId id="2147483672" r:id="rId17"/>
  </p:sldLayoutIdLst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4400" kern="1200" cap="none" spc="100" baseline="0">
          <a:solidFill>
            <a:schemeClr val="tx1">
              <a:lumMod val="95000"/>
              <a:lumOff val="5000"/>
            </a:schemeClr>
          </a:solidFill>
          <a:latin typeface="+mn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vents.linuxfoundation.org/r-medicine/attend/code-of-conduct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34291" y="4960137"/>
            <a:ext cx="8963891" cy="1463040"/>
          </a:xfrm>
        </p:spPr>
        <p:txBody>
          <a:bodyPr>
            <a:normAutofit/>
          </a:bodyPr>
          <a:lstStyle/>
          <a:p>
            <a:r>
              <a:rPr lang="en-US" sz="4400" b="1" dirty="0"/>
              <a:t>Welcome to R/Medicine 101:</a:t>
            </a:r>
            <a:br>
              <a:rPr lang="en-US" sz="4400" b="1" dirty="0"/>
            </a:br>
            <a:r>
              <a:rPr lang="en-US" sz="4400" b="1" dirty="0"/>
              <a:t>Intro to R for Clinicians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599" y="4804013"/>
            <a:ext cx="3467669" cy="1673756"/>
          </a:xfrm>
        </p:spPr>
        <p:txBody>
          <a:bodyPr>
            <a:normAutofit/>
          </a:bodyPr>
          <a:lstStyle/>
          <a:p>
            <a:r>
              <a:rPr lang="en-US" sz="3200" dirty="0"/>
              <a:t>Stephan Kadauke</a:t>
            </a:r>
          </a:p>
          <a:p>
            <a:r>
              <a:rPr lang="en-US" sz="3200" dirty="0"/>
              <a:t>R/Medicine 2020</a:t>
            </a:r>
          </a:p>
        </p:txBody>
      </p:sp>
    </p:spTree>
    <p:extLst>
      <p:ext uri="{BB962C8B-B14F-4D97-AF65-F5344CB8AC3E}">
        <p14:creationId xmlns:p14="http://schemas.microsoft.com/office/powerpoint/2010/main" val="767747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0277B0-C473-5447-BE83-ECAAA4105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058" y="1331089"/>
            <a:ext cx="4447883" cy="509780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DC0C976-6A55-F544-A4B0-2565C2AC6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Non-verbal feedback</a:t>
            </a:r>
          </a:p>
        </p:txBody>
      </p:sp>
    </p:spTree>
    <p:extLst>
      <p:ext uri="{BB962C8B-B14F-4D97-AF65-F5344CB8AC3E}">
        <p14:creationId xmlns:p14="http://schemas.microsoft.com/office/powerpoint/2010/main" val="647615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F0476-586A-AC47-971A-1F2B4CDD5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 window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1BD9F8-3E77-B24B-ABE8-A0A0AF387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329" y="1380226"/>
            <a:ext cx="5915670" cy="557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74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1AA3D-CC1E-C74E-A634-995E791A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Your Turn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9BCF9-CEA1-7D4C-9B3A-71C9D9023A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5665" y="1924493"/>
            <a:ext cx="9932963" cy="49335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Click the “yes” button in the Participants window.</a:t>
            </a:r>
          </a:p>
          <a:p>
            <a:pPr marL="0" indent="0">
              <a:buNone/>
            </a:pPr>
            <a:r>
              <a:rPr lang="en-US" sz="4400" dirty="0"/>
              <a:t>Then write your location (city, country) in the Chat window.</a:t>
            </a:r>
          </a:p>
        </p:txBody>
      </p:sp>
    </p:spTree>
    <p:extLst>
      <p:ext uri="{BB962C8B-B14F-4D97-AF65-F5344CB8AC3E}">
        <p14:creationId xmlns:p14="http://schemas.microsoft.com/office/powerpoint/2010/main" val="3748149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606C-BC3C-DA46-952C-6A430CD0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752468"/>
            <a:ext cx="11187112" cy="1463040"/>
          </a:xfrm>
        </p:spPr>
        <p:txBody>
          <a:bodyPr/>
          <a:lstStyle/>
          <a:p>
            <a:r>
              <a:rPr lang="en-US" dirty="0">
                <a:latin typeface="+mn-lt"/>
              </a:rPr>
              <a:t>Orientation to the Course</a:t>
            </a:r>
          </a:p>
        </p:txBody>
      </p:sp>
    </p:spTree>
    <p:extLst>
      <p:ext uri="{BB962C8B-B14F-4D97-AF65-F5344CB8AC3E}">
        <p14:creationId xmlns:p14="http://schemas.microsoft.com/office/powerpoint/2010/main" val="2898463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9A259-81A2-9A40-B915-E2D41DB2A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Analysis Pipeline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4F23AD-7B6E-3549-9F54-5D299725F15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0109"/>
            <a:ext cx="12192000" cy="448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961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C849B-511D-A846-9EB8-B2ED4EDB1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slides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B14F2E-5E06-F94B-B8F5-9D6A244AB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625" y="1521347"/>
            <a:ext cx="8252749" cy="46421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9265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C849B-511D-A846-9EB8-B2ED4EDB1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Timed interactive coding exercises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09198C-8830-9544-8E4D-F86E80A40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769" y="1724873"/>
            <a:ext cx="4968705" cy="43231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2DDD62-767D-214A-84A6-F2F2D3F05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2468301"/>
            <a:ext cx="4582448" cy="258959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ABC0E1-99F6-664E-B63C-5DF3FB403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144" y="4532958"/>
            <a:ext cx="1001019" cy="31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232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0F869-9F37-7C47-92B0-3961ADC01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of Conduct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D2027-F717-C04C-B3F2-8401B7D7A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5772150"/>
            <a:ext cx="9720073" cy="537210"/>
          </a:xfrm>
        </p:spPr>
        <p:txBody>
          <a:bodyPr/>
          <a:lstStyle/>
          <a:p>
            <a:pPr algn="ctr"/>
            <a:r>
              <a:rPr lang="en-US" u="sng" dirty="0">
                <a:hlinkClick r:id="rId3"/>
              </a:rPr>
              <a:t>https://events.linuxfoundation.org/r-medicine/attend/code-of-conduct/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48A118-301A-064F-9B07-97BC39BBF009}"/>
              </a:ext>
            </a:extLst>
          </p:cNvPr>
          <p:cNvGrpSpPr/>
          <p:nvPr/>
        </p:nvGrpSpPr>
        <p:grpSpPr>
          <a:xfrm>
            <a:off x="1855588" y="1857022"/>
            <a:ext cx="3143956" cy="3143956"/>
            <a:chOff x="1855588" y="1857022"/>
            <a:chExt cx="3143956" cy="3143956"/>
          </a:xfrm>
        </p:grpSpPr>
        <p:sp>
          <p:nvSpPr>
            <p:cNvPr id="7" name="&quot;No&quot; Symbol 6">
              <a:extLst>
                <a:ext uri="{FF2B5EF4-FFF2-40B4-BE49-F238E27FC236}">
                  <a16:creationId xmlns:a16="http://schemas.microsoft.com/office/drawing/2014/main" id="{B62C004A-1D1F-F148-B085-BAE5DC0EFD6E}"/>
                </a:ext>
              </a:extLst>
            </p:cNvPr>
            <p:cNvSpPr/>
            <p:nvPr/>
          </p:nvSpPr>
          <p:spPr>
            <a:xfrm>
              <a:off x="1855588" y="1857022"/>
              <a:ext cx="3143956" cy="3143956"/>
            </a:xfrm>
            <a:prstGeom prst="noSmoking">
              <a:avLst>
                <a:gd name="adj" fmla="val 973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365576C-E8BA-4846-8770-E5BD3F03C9BE}"/>
                </a:ext>
              </a:extLst>
            </p:cNvPr>
            <p:cNvSpPr txBox="1"/>
            <p:nvPr/>
          </p:nvSpPr>
          <p:spPr>
            <a:xfrm>
              <a:off x="2279495" y="3105834"/>
              <a:ext cx="22961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Harassment</a:t>
              </a:r>
              <a:endParaRPr lang="en-US" sz="14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2FCD45-E589-C644-BA2E-F00765668F2C}"/>
              </a:ext>
            </a:extLst>
          </p:cNvPr>
          <p:cNvGrpSpPr/>
          <p:nvPr/>
        </p:nvGrpSpPr>
        <p:grpSpPr>
          <a:xfrm>
            <a:off x="6825351" y="1857022"/>
            <a:ext cx="3143956" cy="3143956"/>
            <a:chOff x="6825351" y="1857022"/>
            <a:chExt cx="3143956" cy="3143956"/>
          </a:xfrm>
        </p:grpSpPr>
        <p:sp>
          <p:nvSpPr>
            <p:cNvPr id="9" name="&quot;No&quot; Symbol 8">
              <a:extLst>
                <a:ext uri="{FF2B5EF4-FFF2-40B4-BE49-F238E27FC236}">
                  <a16:creationId xmlns:a16="http://schemas.microsoft.com/office/drawing/2014/main" id="{FA199E2E-B93B-5941-82CA-BB44B9F5EBAF}"/>
                </a:ext>
              </a:extLst>
            </p:cNvPr>
            <p:cNvSpPr/>
            <p:nvPr/>
          </p:nvSpPr>
          <p:spPr>
            <a:xfrm>
              <a:off x="6825351" y="1857022"/>
              <a:ext cx="3143956" cy="3143956"/>
            </a:xfrm>
            <a:prstGeom prst="noSmoking">
              <a:avLst>
                <a:gd name="adj" fmla="val 973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14A4C20-4646-4E46-8823-29DB561FB412}"/>
                </a:ext>
              </a:extLst>
            </p:cNvPr>
            <p:cNvSpPr txBox="1"/>
            <p:nvPr/>
          </p:nvSpPr>
          <p:spPr>
            <a:xfrm>
              <a:off x="7160291" y="2551836"/>
              <a:ext cx="2474075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/>
                <a:t>Screenshots,</a:t>
              </a:r>
            </a:p>
            <a:p>
              <a:pPr algn="ctr"/>
              <a:r>
                <a:rPr lang="en-US" sz="3600" dirty="0"/>
                <a:t>Recordings, </a:t>
              </a:r>
            </a:p>
            <a:p>
              <a:pPr algn="ctr"/>
              <a:r>
                <a:rPr lang="en-US" sz="3600" dirty="0"/>
                <a:t>Photographs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3252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16109-873F-4849-971F-D3487A3D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7D705-4666-234A-ABA0-F72749C264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Meet and greet! We will send you into breakout rooms, where you will have 10 minutes to meet your TA and 10-15 of your fellow participants.</a:t>
            </a:r>
          </a:p>
        </p:txBody>
      </p:sp>
    </p:spTree>
    <p:extLst>
      <p:ext uri="{BB962C8B-B14F-4D97-AF65-F5344CB8AC3E}">
        <p14:creationId xmlns:p14="http://schemas.microsoft.com/office/powerpoint/2010/main" val="2413176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4D982-9DD8-FC42-896F-3053C993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703" y="3031495"/>
            <a:ext cx="9720072" cy="795010"/>
          </a:xfrm>
        </p:spPr>
        <p:txBody>
          <a:bodyPr/>
          <a:lstStyle/>
          <a:p>
            <a:r>
              <a:rPr lang="en-US" dirty="0"/>
              <a:t>End of slides</a:t>
            </a:r>
          </a:p>
        </p:txBody>
      </p:sp>
    </p:spTree>
    <p:extLst>
      <p:ext uri="{BB962C8B-B14F-4D97-AF65-F5344CB8AC3E}">
        <p14:creationId xmlns:p14="http://schemas.microsoft.com/office/powerpoint/2010/main" val="42841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B9C1D22-0E2A-664C-AC34-5783CF8BC8C3}"/>
              </a:ext>
            </a:extLst>
          </p:cNvPr>
          <p:cNvGrpSpPr/>
          <p:nvPr/>
        </p:nvGrpSpPr>
        <p:grpSpPr>
          <a:xfrm>
            <a:off x="4969191" y="1327386"/>
            <a:ext cx="6246631" cy="4461136"/>
            <a:chOff x="2753530" y="184935"/>
            <a:chExt cx="6246631" cy="446113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3530" y="184935"/>
              <a:ext cx="6246631" cy="4461136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390473" y="2215627"/>
              <a:ext cx="493810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>
                  <a:latin typeface="Marker Felt Thin" panose="02000400000000000000" pitchFamily="2" charset="77"/>
                </a:rPr>
                <a:t>Stephan</a:t>
              </a:r>
            </a:p>
          </p:txBody>
        </p:sp>
      </p:grpSp>
      <p:pic>
        <p:nvPicPr>
          <p:cNvPr id="10" name="Google Shape;302;p22">
            <a:extLst>
              <a:ext uri="{FF2B5EF4-FFF2-40B4-BE49-F238E27FC236}">
                <a16:creationId xmlns:a16="http://schemas.microsoft.com/office/drawing/2014/main" id="{635A0451-EAC6-C544-9AF2-3E9196FD69B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372" y="1327386"/>
            <a:ext cx="4370178" cy="44778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5232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1AA3D-CC1E-C74E-A634-995E791A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Your Turn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9BCF9-CEA1-7D4C-9B3A-71C9D9023A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5665" y="1924493"/>
            <a:ext cx="9932963" cy="49335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Use green Tw Cen MT 44 for text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Use blue Monaco 36 for code</a:t>
            </a:r>
            <a:r>
              <a:rPr lang="en-US" sz="4400" dirty="0"/>
              <a:t> </a:t>
            </a:r>
          </a:p>
          <a:p>
            <a:pPr marL="0" indent="0">
              <a:buNone/>
            </a:pPr>
            <a:r>
              <a:rPr lang="en-US" sz="4400" dirty="0"/>
              <a:t>Be explicit about mode of feedback (e.g.: Click “yes” when you are finished.) </a:t>
            </a:r>
          </a:p>
          <a:p>
            <a:pPr marL="0" indent="0">
              <a:buNone/>
            </a:pPr>
            <a:r>
              <a:rPr lang="en-US" sz="4400" dirty="0"/>
              <a:t>To pick a timer, click Home &gt; Layout &gt; select the desired slide layout.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32052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71338"/>
          <a:stretch/>
        </p:blipFill>
        <p:spPr>
          <a:xfrm>
            <a:off x="2197810" y="2604299"/>
            <a:ext cx="2597707" cy="19341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5622" y="737845"/>
            <a:ext cx="4664840" cy="17415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42C317-58FA-1D41-873F-639608A8D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1148" y="2604299"/>
            <a:ext cx="4559314" cy="34305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683FD4-58BE-F146-8494-5C5287634B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7811" y="743288"/>
            <a:ext cx="2641887" cy="17360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E9C913-0BDC-3344-BA80-D1489C82E01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0727" b="33186"/>
          <a:stretch/>
        </p:blipFill>
        <p:spPr>
          <a:xfrm>
            <a:off x="2332948" y="5146206"/>
            <a:ext cx="2462570" cy="88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07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B9C1D22-0E2A-664C-AC34-5783CF8BC8C3}"/>
              </a:ext>
            </a:extLst>
          </p:cNvPr>
          <p:cNvGrpSpPr/>
          <p:nvPr/>
        </p:nvGrpSpPr>
        <p:grpSpPr>
          <a:xfrm>
            <a:off x="4969191" y="1327386"/>
            <a:ext cx="6246631" cy="4461136"/>
            <a:chOff x="2753530" y="184935"/>
            <a:chExt cx="6246631" cy="446113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3530" y="184935"/>
              <a:ext cx="6246631" cy="4461136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390473" y="2215627"/>
              <a:ext cx="493810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>
                  <a:latin typeface="Marker Felt Thin" panose="02000400000000000000" pitchFamily="2" charset="77"/>
                </a:rPr>
                <a:t>Joe</a:t>
              </a:r>
            </a:p>
          </p:txBody>
        </p:sp>
      </p:grpSp>
      <p:pic>
        <p:nvPicPr>
          <p:cNvPr id="5" name="Google Shape;323;p25">
            <a:extLst>
              <a:ext uri="{FF2B5EF4-FFF2-40B4-BE49-F238E27FC236}">
                <a16:creationId xmlns:a16="http://schemas.microsoft.com/office/drawing/2014/main" id="{2E5BA63A-1C11-BF4E-ACE1-C7321EF2EA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302" y="1327386"/>
            <a:ext cx="3791418" cy="449181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4906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B9C1D22-0E2A-664C-AC34-5783CF8BC8C3}"/>
              </a:ext>
            </a:extLst>
          </p:cNvPr>
          <p:cNvGrpSpPr/>
          <p:nvPr/>
        </p:nvGrpSpPr>
        <p:grpSpPr>
          <a:xfrm>
            <a:off x="4969191" y="1327386"/>
            <a:ext cx="6246631" cy="4461136"/>
            <a:chOff x="2753530" y="184935"/>
            <a:chExt cx="6246631" cy="446113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3530" y="184935"/>
              <a:ext cx="6246631" cy="4461136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390473" y="2215627"/>
              <a:ext cx="493810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 err="1">
                  <a:latin typeface="Marker Felt Thin" panose="02000400000000000000" pitchFamily="2" charset="77"/>
                </a:rPr>
                <a:t>Amrom</a:t>
              </a:r>
              <a:endParaRPr lang="en-US" sz="7200" dirty="0">
                <a:latin typeface="Marker Felt Thin" panose="02000400000000000000" pitchFamily="2" charset="77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4CB478E-90D0-EA4F-B9CB-65710D4B0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101" y="1435871"/>
            <a:ext cx="3179506" cy="42441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5665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A7BE4-E7CF-C144-A4B7-915F7AF84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the TAs!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4A486-A049-3949-B377-B0AFB2D49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7" y="1512277"/>
            <a:ext cx="4754880" cy="4797083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2800" dirty="0"/>
              <a:t>Daniella Mark</a:t>
            </a:r>
          </a:p>
          <a:p>
            <a:pPr algn="ctr"/>
            <a:r>
              <a:rPr lang="en-US" sz="2800" dirty="0"/>
              <a:t>Mohamed El </a:t>
            </a:r>
            <a:r>
              <a:rPr lang="en-US" sz="2800" dirty="0" err="1"/>
              <a:t>Fodil</a:t>
            </a:r>
            <a:r>
              <a:rPr lang="en-US" sz="2800" dirty="0"/>
              <a:t> </a:t>
            </a:r>
            <a:r>
              <a:rPr lang="en-US" sz="2800" dirty="0" err="1"/>
              <a:t>Ihaddaden</a:t>
            </a:r>
            <a:endParaRPr lang="en-US" sz="2800" dirty="0"/>
          </a:p>
          <a:p>
            <a:pPr algn="ctr"/>
            <a:r>
              <a:rPr lang="en-US" sz="2800" dirty="0"/>
              <a:t>Silvia </a:t>
            </a:r>
            <a:r>
              <a:rPr lang="en-US" sz="2800" dirty="0" err="1"/>
              <a:t>Canelon</a:t>
            </a:r>
            <a:endParaRPr lang="en-US" sz="2800" dirty="0"/>
          </a:p>
          <a:p>
            <a:pPr algn="ctr"/>
            <a:r>
              <a:rPr lang="en-US" sz="2800" dirty="0" err="1"/>
              <a:t>Shelmith</a:t>
            </a:r>
            <a:r>
              <a:rPr lang="en-US" sz="2800" dirty="0"/>
              <a:t> Kariuki</a:t>
            </a:r>
          </a:p>
          <a:p>
            <a:pPr algn="ctr"/>
            <a:r>
              <a:rPr lang="en-US" sz="2800" dirty="0" err="1"/>
              <a:t>Sina</a:t>
            </a:r>
            <a:r>
              <a:rPr lang="en-US" sz="2800" dirty="0"/>
              <a:t> </a:t>
            </a:r>
            <a:r>
              <a:rPr lang="en-US" sz="2800" dirty="0" err="1"/>
              <a:t>Rüeger</a:t>
            </a:r>
            <a:endParaRPr lang="en-US" sz="2800" dirty="0"/>
          </a:p>
          <a:p>
            <a:pPr algn="ctr"/>
            <a:r>
              <a:rPr lang="en-US" sz="2800" dirty="0"/>
              <a:t>Amit Kohli</a:t>
            </a:r>
          </a:p>
          <a:p>
            <a:pPr algn="ctr"/>
            <a:r>
              <a:rPr lang="en-US" sz="2800" dirty="0"/>
              <a:t>Richard Hanna</a:t>
            </a:r>
          </a:p>
          <a:p>
            <a:pPr algn="ctr"/>
            <a:r>
              <a:rPr lang="en-US" sz="2800" dirty="0"/>
              <a:t>Shannon Hagerty</a:t>
            </a:r>
          </a:p>
          <a:p>
            <a:pPr algn="ctr"/>
            <a:r>
              <a:rPr lang="en-US" sz="2800" dirty="0"/>
              <a:t>Martin </a:t>
            </a:r>
            <a:r>
              <a:rPr lang="en-US" sz="2800" dirty="0" err="1"/>
              <a:t>Frigaard</a:t>
            </a:r>
            <a:endParaRPr lang="en-US" sz="2800" dirty="0"/>
          </a:p>
          <a:p>
            <a:pPr algn="ctr"/>
            <a:endParaRPr lang="en-US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6C10EF-6A4C-9F41-B01E-E1527493D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89320" y="1512277"/>
            <a:ext cx="4754880" cy="4797083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2800" dirty="0"/>
              <a:t>Daniel Chen </a:t>
            </a:r>
          </a:p>
          <a:p>
            <a:pPr algn="ctr"/>
            <a:r>
              <a:rPr lang="en-US" sz="2800" dirty="0"/>
              <a:t>Cass Wilkinson </a:t>
            </a:r>
            <a:r>
              <a:rPr lang="en-US" sz="2800" dirty="0" err="1"/>
              <a:t>Saldaña</a:t>
            </a:r>
            <a:endParaRPr lang="en-US" sz="2800" dirty="0"/>
          </a:p>
          <a:p>
            <a:pPr algn="ctr"/>
            <a:r>
              <a:rPr lang="en-US" sz="2800" dirty="0"/>
              <a:t>Peter Higgins</a:t>
            </a:r>
          </a:p>
          <a:p>
            <a:pPr algn="ctr"/>
            <a:r>
              <a:rPr lang="en-US" sz="2800" dirty="0"/>
              <a:t>Bárbara </a:t>
            </a:r>
            <a:r>
              <a:rPr lang="en-US" sz="2800" dirty="0" err="1"/>
              <a:t>Bitarello</a:t>
            </a:r>
            <a:endParaRPr lang="en-US" sz="2800" dirty="0"/>
          </a:p>
          <a:p>
            <a:pPr algn="ctr"/>
            <a:r>
              <a:rPr lang="en-US" sz="2800" dirty="0"/>
              <a:t>Paul </a:t>
            </a:r>
            <a:r>
              <a:rPr lang="en-US" sz="2800" dirty="0" err="1"/>
              <a:t>Wildenhain</a:t>
            </a:r>
            <a:endParaRPr lang="en-US" sz="2800" dirty="0"/>
          </a:p>
          <a:p>
            <a:pPr algn="ctr"/>
            <a:r>
              <a:rPr lang="en-US" sz="2800" dirty="0"/>
              <a:t>Jake Riley</a:t>
            </a:r>
          </a:p>
          <a:p>
            <a:pPr algn="ctr"/>
            <a:r>
              <a:rPr lang="en-US" sz="2800" dirty="0"/>
              <a:t>Amy Goodwin Davies</a:t>
            </a:r>
          </a:p>
          <a:p>
            <a:pPr algn="ctr"/>
            <a:r>
              <a:rPr lang="en-US" sz="2800" dirty="0"/>
              <a:t>Zach </a:t>
            </a:r>
            <a:r>
              <a:rPr lang="en-US" sz="2800" dirty="0" err="1"/>
              <a:t>Dravis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71513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606C-BC3C-DA46-952C-6A430CD0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752468"/>
            <a:ext cx="11187112" cy="1463040"/>
          </a:xfrm>
        </p:spPr>
        <p:txBody>
          <a:bodyPr/>
          <a:lstStyle/>
          <a:p>
            <a:r>
              <a:rPr lang="en-US" dirty="0">
                <a:latin typeface="+mn-lt"/>
              </a:rPr>
              <a:t>Orientation to the Technology</a:t>
            </a:r>
          </a:p>
        </p:txBody>
      </p:sp>
    </p:spTree>
    <p:extLst>
      <p:ext uri="{BB962C8B-B14F-4D97-AF65-F5344CB8AC3E}">
        <p14:creationId xmlns:p14="http://schemas.microsoft.com/office/powerpoint/2010/main" val="872495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6A9BD-C2A8-1447-9397-55563AAF5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session   vs   Breakout rooms</a:t>
            </a:r>
          </a:p>
        </p:txBody>
      </p:sp>
      <p:pic>
        <p:nvPicPr>
          <p:cNvPr id="5" name="Picture 4" descr="Zoom | PortfolioSolutions">
            <a:extLst>
              <a:ext uri="{FF2B5EF4-FFF2-40B4-BE49-F238E27FC236}">
                <a16:creationId xmlns:a16="http://schemas.microsoft.com/office/drawing/2014/main" id="{6B065899-7863-5C48-8528-79CCC14801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0" t="9629" r="24666" b="16390"/>
          <a:stretch/>
        </p:blipFill>
        <p:spPr bwMode="auto">
          <a:xfrm>
            <a:off x="2304487" y="1827307"/>
            <a:ext cx="2068033" cy="268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Zoom | PortfolioSolutions">
            <a:extLst>
              <a:ext uri="{FF2B5EF4-FFF2-40B4-BE49-F238E27FC236}">
                <a16:creationId xmlns:a16="http://schemas.microsoft.com/office/drawing/2014/main" id="{4F3515C7-4F6E-3346-B83D-C7C424D5FC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0" t="9629" r="24666" b="16390"/>
          <a:stretch/>
        </p:blipFill>
        <p:spPr bwMode="auto">
          <a:xfrm>
            <a:off x="6984099" y="1827307"/>
            <a:ext cx="689344" cy="89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Zoom | PortfolioSolutions">
            <a:extLst>
              <a:ext uri="{FF2B5EF4-FFF2-40B4-BE49-F238E27FC236}">
                <a16:creationId xmlns:a16="http://schemas.microsoft.com/office/drawing/2014/main" id="{70066F5F-058F-F045-BB20-2FEA4E4001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0" t="9629" r="24666" b="16390"/>
          <a:stretch/>
        </p:blipFill>
        <p:spPr bwMode="auto">
          <a:xfrm>
            <a:off x="7673443" y="1827307"/>
            <a:ext cx="689344" cy="89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Zoom | PortfolioSolutions">
            <a:extLst>
              <a:ext uri="{FF2B5EF4-FFF2-40B4-BE49-F238E27FC236}">
                <a16:creationId xmlns:a16="http://schemas.microsoft.com/office/drawing/2014/main" id="{808E43EE-7197-5C45-A15E-E27DAE29F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0" t="9629" r="24666" b="16390"/>
          <a:stretch/>
        </p:blipFill>
        <p:spPr bwMode="auto">
          <a:xfrm>
            <a:off x="8362787" y="1827307"/>
            <a:ext cx="689344" cy="89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Zoom | PortfolioSolutions">
            <a:extLst>
              <a:ext uri="{FF2B5EF4-FFF2-40B4-BE49-F238E27FC236}">
                <a16:creationId xmlns:a16="http://schemas.microsoft.com/office/drawing/2014/main" id="{DDAFEE1A-0200-F04A-9C5E-1BF5034C3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0" t="9629" r="24666" b="16390"/>
          <a:stretch/>
        </p:blipFill>
        <p:spPr bwMode="auto">
          <a:xfrm>
            <a:off x="6984099" y="2717157"/>
            <a:ext cx="689344" cy="89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Zoom | PortfolioSolutions">
            <a:extLst>
              <a:ext uri="{FF2B5EF4-FFF2-40B4-BE49-F238E27FC236}">
                <a16:creationId xmlns:a16="http://schemas.microsoft.com/office/drawing/2014/main" id="{AB617DFE-ABDF-BF43-9215-D2A9CA0719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0" t="9629" r="24666" b="16390"/>
          <a:stretch/>
        </p:blipFill>
        <p:spPr bwMode="auto">
          <a:xfrm>
            <a:off x="7673443" y="2717157"/>
            <a:ext cx="689344" cy="89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Zoom | PortfolioSolutions">
            <a:extLst>
              <a:ext uri="{FF2B5EF4-FFF2-40B4-BE49-F238E27FC236}">
                <a16:creationId xmlns:a16="http://schemas.microsoft.com/office/drawing/2014/main" id="{91435B54-0B03-9243-8521-C9E7A2859E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0" t="9629" r="24666" b="16390"/>
          <a:stretch/>
        </p:blipFill>
        <p:spPr bwMode="auto">
          <a:xfrm>
            <a:off x="8362787" y="2717157"/>
            <a:ext cx="689344" cy="89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Zoom | PortfolioSolutions">
            <a:extLst>
              <a:ext uri="{FF2B5EF4-FFF2-40B4-BE49-F238E27FC236}">
                <a16:creationId xmlns:a16="http://schemas.microsoft.com/office/drawing/2014/main" id="{324A5CB9-3F70-9149-B09C-DAE39640B3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0" t="9629" r="24666" b="16390"/>
          <a:stretch/>
        </p:blipFill>
        <p:spPr bwMode="auto">
          <a:xfrm>
            <a:off x="6984099" y="3607007"/>
            <a:ext cx="689344" cy="89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Zoom | PortfolioSolutions">
            <a:extLst>
              <a:ext uri="{FF2B5EF4-FFF2-40B4-BE49-F238E27FC236}">
                <a16:creationId xmlns:a16="http://schemas.microsoft.com/office/drawing/2014/main" id="{7047A5FC-EEF8-1744-9BE8-6BDDC4763B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0" t="9629" r="24666" b="16390"/>
          <a:stretch/>
        </p:blipFill>
        <p:spPr bwMode="auto">
          <a:xfrm>
            <a:off x="7673443" y="3607007"/>
            <a:ext cx="689344" cy="89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Zoom | PortfolioSolutions">
            <a:extLst>
              <a:ext uri="{FF2B5EF4-FFF2-40B4-BE49-F238E27FC236}">
                <a16:creationId xmlns:a16="http://schemas.microsoft.com/office/drawing/2014/main" id="{64B9913F-D0A2-9F40-956E-A39E207B3D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0" t="9629" r="24666" b="16390"/>
          <a:stretch/>
        </p:blipFill>
        <p:spPr bwMode="auto">
          <a:xfrm>
            <a:off x="8362787" y="3607007"/>
            <a:ext cx="689344" cy="89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7DC7652-63E1-794E-951E-6FC0A89975BF}"/>
              </a:ext>
            </a:extLst>
          </p:cNvPr>
          <p:cNvSpPr txBox="1"/>
          <p:nvPr/>
        </p:nvSpPr>
        <p:spPr>
          <a:xfrm>
            <a:off x="1430215" y="4630615"/>
            <a:ext cx="39975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Webinar-style</a:t>
            </a:r>
          </a:p>
          <a:p>
            <a:pPr algn="ctr"/>
            <a:r>
              <a:rPr lang="en-US" sz="2800" dirty="0"/>
              <a:t>100+ participants</a:t>
            </a:r>
          </a:p>
          <a:p>
            <a:pPr algn="ctr"/>
            <a:r>
              <a:rPr lang="en-US" sz="2800" dirty="0"/>
              <a:t>Mic off</a:t>
            </a:r>
          </a:p>
          <a:p>
            <a:pPr algn="ctr"/>
            <a:r>
              <a:rPr lang="en-US" sz="2800" dirty="0"/>
              <a:t>Camera off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AE76AC-FEC9-A44C-98B8-718BEFF73763}"/>
              </a:ext>
            </a:extLst>
          </p:cNvPr>
          <p:cNvSpPr txBox="1"/>
          <p:nvPr/>
        </p:nvSpPr>
        <p:spPr>
          <a:xfrm>
            <a:off x="6019330" y="4630615"/>
            <a:ext cx="399757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Meeting-style</a:t>
            </a:r>
          </a:p>
          <a:p>
            <a:pPr algn="ctr"/>
            <a:r>
              <a:rPr lang="en-US" sz="2800" dirty="0"/>
              <a:t>10-15 participants / room</a:t>
            </a:r>
          </a:p>
          <a:p>
            <a:pPr algn="ctr"/>
            <a:r>
              <a:rPr lang="en-US" sz="2800" dirty="0"/>
              <a:t>Mic on</a:t>
            </a:r>
          </a:p>
          <a:p>
            <a:pPr algn="ctr"/>
            <a:r>
              <a:rPr lang="en-US" sz="2800" dirty="0"/>
              <a:t>Camera optional</a:t>
            </a:r>
          </a:p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48744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E249EF-A848-A344-BF5C-A414D349F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8" y="459018"/>
            <a:ext cx="8286848" cy="58479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48D143-5688-9541-8BC0-CA88A2131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4576" y="550985"/>
            <a:ext cx="2888699" cy="33107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7D85C7-73DC-FE48-95B1-D5E041D7D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0042" y="3340096"/>
            <a:ext cx="3183375" cy="299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2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11789</TotalTime>
  <Words>595</Words>
  <Application>Microsoft Macintosh PowerPoint</Application>
  <PresentationFormat>Widescreen</PresentationFormat>
  <Paragraphs>93</Paragraphs>
  <Slides>20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Calibri</vt:lpstr>
      <vt:lpstr>Marker Felt Thin</vt:lpstr>
      <vt:lpstr>Monaco</vt:lpstr>
      <vt:lpstr>Tw Cen MT</vt:lpstr>
      <vt:lpstr>Tw Cen MT Condensed</vt:lpstr>
      <vt:lpstr>Wingdings 3</vt:lpstr>
      <vt:lpstr>Integral</vt:lpstr>
      <vt:lpstr>Welcome to R/Medicine 101: Intro to R for Clinicians</vt:lpstr>
      <vt:lpstr>PowerPoint Presentation</vt:lpstr>
      <vt:lpstr>PowerPoint Presentation</vt:lpstr>
      <vt:lpstr>PowerPoint Presentation</vt:lpstr>
      <vt:lpstr>PowerPoint Presentation</vt:lpstr>
      <vt:lpstr>Introducing the TAs!</vt:lpstr>
      <vt:lpstr>Orientation to the Technology</vt:lpstr>
      <vt:lpstr>Main session   vs   Breakout rooms</vt:lpstr>
      <vt:lpstr>PowerPoint Presentation</vt:lpstr>
      <vt:lpstr>Non-verbal feedback</vt:lpstr>
      <vt:lpstr>Chat window</vt:lpstr>
      <vt:lpstr>Your Turn #1</vt:lpstr>
      <vt:lpstr>Orientation to the Course</vt:lpstr>
      <vt:lpstr>The Data Analysis Pipeline</vt:lpstr>
      <vt:lpstr>Lecture slides</vt:lpstr>
      <vt:lpstr>Timed interactive coding exercises</vt:lpstr>
      <vt:lpstr>Code of Conduct</vt:lpstr>
      <vt:lpstr>Your Turn #2</vt:lpstr>
      <vt:lpstr>End of slides</vt:lpstr>
      <vt:lpstr>Your Turn #1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Medical Doctors  Reproducible Clinical Data Analysis</dc:title>
  <dc:creator>Kadauke, Stephan,M.D.</dc:creator>
  <cp:lastModifiedBy>Kadauke, Stephan</cp:lastModifiedBy>
  <cp:revision>581</cp:revision>
  <cp:lastPrinted>2019-02-19T22:36:37Z</cp:lastPrinted>
  <dcterms:created xsi:type="dcterms:W3CDTF">2018-02-01T22:00:01Z</dcterms:created>
  <dcterms:modified xsi:type="dcterms:W3CDTF">2020-08-23T17:11:06Z</dcterms:modified>
</cp:coreProperties>
</file>